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image10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9" r:id="rId4"/>
    <p:sldId id="266" r:id="rId5"/>
    <p:sldId id="271" r:id="rId6"/>
    <p:sldId id="258" r:id="rId7"/>
    <p:sldId id="267" r:id="rId8"/>
    <p:sldId id="268" r:id="rId9"/>
    <p:sldId id="270" r:id="rId10"/>
    <p:sldId id="269" r:id="rId11"/>
    <p:sldId id="265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без заголовка" id="{64BE06A2-12B4-4F6A-84FB-12345B29DC8C}">
          <p14:sldIdLst>
            <p14:sldId id="256"/>
            <p14:sldId id="257"/>
            <p14:sldId id="259"/>
            <p14:sldId id="266"/>
            <p14:sldId id="271"/>
            <p14:sldId id="258"/>
            <p14:sldId id="267"/>
            <p14:sldId id="268"/>
            <p14:sldId id="270"/>
            <p14:sldId id="269"/>
            <p14:sldId id="26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459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3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E2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83" d="100"/>
          <a:sy n="83" d="100"/>
        </p:scale>
        <p:origin x="8" y="-376"/>
      </p:cViewPr>
      <p:guideLst>
        <p:guide orient="horz" pos="459"/>
        <p:guide pos="3840"/>
        <p:guide pos="3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60913B-3DCD-4FDE-A863-7FDEFEE8980C}" type="datetimeFigureOut">
              <a:rPr lang="ru-RU" smtClean="0"/>
              <a:t>16.05.2023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39CA1D-7987-4595-84B6-3D45AAD385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9142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96E864-A67B-4A66-9832-7E310FE4A0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4F10684-8137-4770-A304-5A3CCA9BD0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819D31-F1F8-4CB1-8CB4-FA2FE62FD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digital4food.ru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B07760C-2559-432C-A898-8B89079FE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Тема доклада (изменяется через колонтикулы)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C390578-1D2E-4388-91DB-5AC298A39A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5DCAF-F699-4FB1-B131-CA6CD9700E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4577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C4B329-A857-497B-A18A-95928555E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9D38A5C-9946-430E-B043-6FDE6D85D6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FBA9333-E9FF-42E0-9E10-7905524D3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digital4food.ru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44F1217-BD35-4B35-92E4-7EDF1ED24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Тема доклада (изменяется через колонтикулы)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3485CD-9409-486D-8C0B-04110BDD6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5DCAF-F699-4FB1-B131-CA6CD9700E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9013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9B851C-5DE2-43F5-B9B4-2715D7E2E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B66C77F-4825-4E82-9238-3378AED2C5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6E2F2E2-0FBA-428A-9052-961C33EAB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digital4food.ru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9F96EF-F381-4540-B5CD-1794C3086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Тема доклада (изменяется через колонтикулы)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C8342A2-4A82-45CF-8B85-2DE40704E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5DCAF-F699-4FB1-B131-CA6CD9700E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6786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C9E093-9C01-4D22-B4F7-89DAF31DF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7F02729-6DA1-45B3-A2B7-7896FEE5AA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82A5854-0073-49C7-BF57-5B414FEFA0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908386B-8D80-49C3-8A4D-325770BDB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digital4food.ru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E1854B4-4246-4FDC-8BF3-F5D5B92C8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Тема доклада (изменяется через колонтикулы)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7DA5A4F-04B9-4842-A2E5-20E21AB09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5DCAF-F699-4FB1-B131-CA6CD9700E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2156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2D788A-305E-4523-A8A8-0945D10C8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BA2E84C-9DED-43A9-8034-1111205B91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5B8BFB0-40F2-4782-830B-97EE0C92EF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91D6035-5372-415B-8F83-5C43E85C6F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BB544A0-9C96-46E6-B5A3-6DFD8B0832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5060D31-741A-4715-B9DB-D0C39B7D8B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digital4food.ru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A33D861-157F-4AFB-B509-655C3C7BA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Тема доклада (изменяется через колонтикулы)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517F812-AA96-4920-9B9F-1E6C568EB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5DCAF-F699-4FB1-B131-CA6CD9700E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737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236445-A663-402E-B927-0B11653AC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97E7143-11DB-41F0-B004-3633B27182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digital4food.ru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1383DE2-EA28-4318-A7FC-127F26CE4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Тема доклада (изменяется через колонтикулы)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7BBC072-B0CF-4825-8373-6F4B41871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5DCAF-F699-4FB1-B131-CA6CD9700E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82972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30D69FE-6BFF-4288-8F65-89EFA931D5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digital4food.ru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8F5F585-F18A-47FC-B256-CB1AFEF7D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Тема доклада (изменяется через колонтикулы)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8AE6DBC-7622-4EF3-AF1F-2735579A2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5DCAF-F699-4FB1-B131-CA6CD9700E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9127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179DCA-0D7B-44E2-A80D-BC264E7FA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8002039-9D86-4EB0-A3E2-7F9E95D400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A5D6C23-27F2-4153-8CC6-0F315A10E6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93CDF45-620D-4F99-974D-6FAD1E72B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digital4food.ru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CE28809-04C0-48FF-98F1-08D4DDE11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Тема доклада (изменяется через колонтикулы)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10EACF3-BCAA-43A1-89B4-18A9EFDAF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5DCAF-F699-4FB1-B131-CA6CD9700E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5599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69BE9D-952D-4CEF-91B9-2AB36616A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51FA5EC-4ED3-44DE-923C-581F167E31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11219A3-2C5D-4B05-A43C-C920F23D43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71B4C2C-19B3-4689-8A02-927623DE8D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digital4food.ru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F4E8B92-8E3E-4168-B59D-3FB49B4EF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Тема доклада (изменяется через колонтикулы)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1F8B0C7-D63C-41EF-A572-ECD95D3AF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5DCAF-F699-4FB1-B131-CA6CD9700E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8885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4DBDA2-42E8-401D-8D3D-3F8DBE07E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A5BA4B2-F64B-4D93-9B9F-422AC1A74E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BA70FFA-46E5-4BD3-9F98-37BBCB40D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digital4food.ru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3A7E04B-172A-4811-877F-94FEBAFC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Тема доклада (изменяется через колонтикулы)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DF68312-8268-46DE-B3E1-DE09F66C2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5DCAF-F699-4FB1-B131-CA6CD9700E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3541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A500918-FE44-4B75-B6D0-8EFD7C92FC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7D1B607-90DB-4C78-8D95-12C550DE96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EC8A104-8D06-49CC-A6A8-ED31D93A7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digital4food.ru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99902F-51A5-4D2D-8A56-BFF39B13C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Тема доклада (изменяется через колонтикулы)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5A4B5D0-E6DB-47EF-B068-381205C2F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5DCAF-F699-4FB1-B131-CA6CD9700E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406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01FA4B-6912-4127-81E9-244ECF3AB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5C7183B-E6B9-4B7C-AA12-E1F5A2BBC6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35D232A-FD10-45D4-877E-0DA0FC7245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/>
              <a:t>digital4food.ru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36A8406-2C53-48F3-8E23-423279D488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/>
              <a:t>Тема доклада (изменяется через колонтикулы)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A89FB98-7F81-48D7-A0B4-6142B94FBD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A5DCAF-F699-4FB1-B131-CA6CD9700E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6598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1D5DF1-7FF7-4DB7-9AB0-22FE7199AD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79872" y="2235200"/>
            <a:ext cx="9144000" cy="2387600"/>
          </a:xfrm>
        </p:spPr>
        <p:txBody>
          <a:bodyPr anchor="ctr">
            <a:normAutofit fontScale="90000"/>
          </a:bodyPr>
          <a:lstStyle/>
          <a:p>
            <a:pPr algn="l"/>
            <a:r>
              <a:rPr lang="ru-RU" b="1" dirty="0">
                <a:solidFill>
                  <a:schemeClr val="bg1"/>
                </a:solidFill>
              </a:rPr>
              <a:t>Развитие пищевой отрасли в условиях турбулентной экономики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1DD7B8F-9406-4A77-851D-6AB0ECD351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872" y="678424"/>
            <a:ext cx="1917289" cy="40568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2173768-78DC-48BA-895E-A9E8D6D7F0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0700" y="678424"/>
            <a:ext cx="1531428" cy="529886"/>
          </a:xfrm>
          <a:prstGeom prst="rect">
            <a:avLst/>
          </a:prstGeom>
        </p:spPr>
      </p:pic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9CF91B47-D3F1-4DF0-A5F7-06C71214F090}"/>
              </a:ext>
            </a:extLst>
          </p:cNvPr>
          <p:cNvSpPr txBox="1">
            <a:spLocks/>
          </p:cNvSpPr>
          <p:nvPr/>
        </p:nvSpPr>
        <p:spPr>
          <a:xfrm>
            <a:off x="4954202" y="616324"/>
            <a:ext cx="2669456" cy="5298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>
                <a:solidFill>
                  <a:schemeClr val="bg1"/>
                </a:solidFill>
              </a:rPr>
              <a:t>18 или 19 мая 2023 г.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CFB3EB5-67F4-45E0-AF20-D793B7FE02DD}"/>
              </a:ext>
            </a:extLst>
          </p:cNvPr>
          <p:cNvSpPr txBox="1"/>
          <p:nvPr/>
        </p:nvSpPr>
        <p:spPr>
          <a:xfrm>
            <a:off x="8013290" y="5056736"/>
            <a:ext cx="2998838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600"/>
              </a:spcBef>
            </a:pPr>
            <a:r>
              <a:rPr lang="ru-RU" b="1" dirty="0">
                <a:solidFill>
                  <a:schemeClr val="bg1"/>
                </a:solidFill>
              </a:rPr>
              <a:t>Дмитрий Востриков</a:t>
            </a:r>
          </a:p>
          <a:p>
            <a:pPr algn="r">
              <a:spcBef>
                <a:spcPts val="600"/>
              </a:spcBef>
            </a:pPr>
            <a:r>
              <a:rPr lang="ru-RU" sz="1200" dirty="0">
                <a:solidFill>
                  <a:schemeClr val="bg1"/>
                </a:solidFill>
              </a:rPr>
              <a:t>Исполнительный директор Ассоциации производителей и поставщиков продовольственных товаров </a:t>
            </a:r>
            <a:r>
              <a:rPr lang="ru-RU" sz="1200" dirty="0" err="1">
                <a:solidFill>
                  <a:schemeClr val="bg1"/>
                </a:solidFill>
              </a:rPr>
              <a:t>Руспродсоюз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A8CAE45-A7F1-430E-83F5-4EDF8B525652}"/>
              </a:ext>
            </a:extLst>
          </p:cNvPr>
          <p:cNvSpPr txBox="1"/>
          <p:nvPr/>
        </p:nvSpPr>
        <p:spPr>
          <a:xfrm>
            <a:off x="1179872" y="5056736"/>
            <a:ext cx="6226768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b="1" dirty="0">
                <a:solidFill>
                  <a:schemeClr val="bg1"/>
                </a:solidFill>
              </a:rPr>
              <a:t>Роль цифровизации в работе пищевого предприятия сегодня</a:t>
            </a:r>
          </a:p>
          <a:p>
            <a:pPr>
              <a:spcBef>
                <a:spcPts val="600"/>
              </a:spcBef>
            </a:pPr>
            <a:r>
              <a:rPr lang="ru-RU" sz="1200" dirty="0">
                <a:solidFill>
                  <a:schemeClr val="bg1"/>
                </a:solidFill>
              </a:rPr>
              <a:t>Секция: Развитие пищевой отрасли в условиях турбулентной экономики</a:t>
            </a:r>
          </a:p>
        </p:txBody>
      </p:sp>
    </p:spTree>
    <p:extLst>
      <p:ext uri="{BB962C8B-B14F-4D97-AF65-F5344CB8AC3E}">
        <p14:creationId xmlns:p14="http://schemas.microsoft.com/office/powerpoint/2010/main" val="17667050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>
            <a:extLst>
              <a:ext uri="{FF2B5EF4-FFF2-40B4-BE49-F238E27FC236}">
                <a16:creationId xmlns:a16="http://schemas.microsoft.com/office/drawing/2014/main" id="{5E33704E-784D-4595-A206-42246C2143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digital4food.ru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9D5B6EE-2C80-4E71-B8AB-1431C14AD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599" y="6356350"/>
            <a:ext cx="6175075" cy="365125"/>
          </a:xfrm>
        </p:spPr>
        <p:txBody>
          <a:bodyPr/>
          <a:lstStyle/>
          <a:p>
            <a:r>
              <a:rPr lang="ru-RU" b="1" dirty="0">
                <a:solidFill>
                  <a:schemeClr val="accent3"/>
                </a:solidFill>
              </a:rPr>
              <a:t>Развитие пищевой отрасли в условиях турбулентной экономики</a:t>
            </a:r>
            <a:endParaRPr lang="ru-RU" dirty="0">
              <a:solidFill>
                <a:schemeClr val="accent3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1DB19A2-7936-43F2-92C9-B0A6D8D3F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5DCAF-F699-4FB1-B131-CA6CD9700E0C}" type="slidenum">
              <a:rPr lang="ru-RU" smtClean="0"/>
              <a:t>2</a:t>
            </a:fld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4F0B864-E3AA-4DB5-8ED7-A2284A183B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51552"/>
          <a:stretch/>
        </p:blipFill>
        <p:spPr>
          <a:xfrm rot="10800000">
            <a:off x="0" y="5521"/>
            <a:ext cx="12192000" cy="191976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F9DBF8E-3E6C-416E-98CC-AEDCCB093D14}"/>
              </a:ext>
            </a:extLst>
          </p:cNvPr>
          <p:cNvSpPr txBox="1"/>
          <p:nvPr/>
        </p:nvSpPr>
        <p:spPr>
          <a:xfrm>
            <a:off x="838200" y="1184342"/>
            <a:ext cx="1051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3200" dirty="0">
                <a:solidFill>
                  <a:schemeClr val="bg1"/>
                </a:solidFill>
              </a:rPr>
              <a:t>СОДЕРЖАНИЕ/ОГЛАВЛЕНИЕ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5CEAAA-D09A-4B48-BFD6-2E1401705800}"/>
              </a:ext>
            </a:extLst>
          </p:cNvPr>
          <p:cNvSpPr txBox="1"/>
          <p:nvPr/>
        </p:nvSpPr>
        <p:spPr>
          <a:xfrm>
            <a:off x="838200" y="2616909"/>
            <a:ext cx="5954486" cy="324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1600" dirty="0">
                <a:solidFill>
                  <a:schemeClr val="bg2">
                    <a:lumMod val="10000"/>
                  </a:schemeClr>
                </a:solidFill>
              </a:rPr>
              <a:t>Объективная турбулентность последних лет</a:t>
            </a:r>
          </a:p>
          <a:p>
            <a:pPr>
              <a:spcBef>
                <a:spcPts val="600"/>
              </a:spcBef>
            </a:pPr>
            <a:endParaRPr lang="ru-RU" sz="1600" dirty="0">
              <a:solidFill>
                <a:schemeClr val="bg2">
                  <a:lumMod val="10000"/>
                </a:schemeClr>
              </a:solidFill>
            </a:endParaRPr>
          </a:p>
          <a:p>
            <a:pPr>
              <a:spcBef>
                <a:spcPts val="600"/>
              </a:spcBef>
            </a:pPr>
            <a:r>
              <a:rPr lang="ru-RU" sz="1600" dirty="0">
                <a:solidFill>
                  <a:schemeClr val="bg2">
                    <a:lumMod val="10000"/>
                  </a:schemeClr>
                </a:solidFill>
              </a:rPr>
              <a:t>Тренд на цифровизацию в АПК и ПП</a:t>
            </a:r>
          </a:p>
          <a:p>
            <a:pPr>
              <a:spcBef>
                <a:spcPts val="600"/>
              </a:spcBef>
            </a:pPr>
            <a:endParaRPr lang="ru-RU" sz="1600" dirty="0">
              <a:solidFill>
                <a:schemeClr val="bg2">
                  <a:lumMod val="10000"/>
                </a:schemeClr>
              </a:solidFill>
            </a:endParaRPr>
          </a:p>
          <a:p>
            <a:pPr>
              <a:spcBef>
                <a:spcPts val="600"/>
              </a:spcBef>
            </a:pPr>
            <a:r>
              <a:rPr lang="ru-RU" sz="1600" dirty="0">
                <a:solidFill>
                  <a:schemeClr val="bg2">
                    <a:lumMod val="10000"/>
                  </a:schemeClr>
                </a:solidFill>
              </a:rPr>
              <a:t>Автоматизация и роботизация </a:t>
            </a:r>
          </a:p>
          <a:p>
            <a:pPr>
              <a:spcBef>
                <a:spcPts val="600"/>
              </a:spcBef>
            </a:pPr>
            <a:endParaRPr lang="ru-RU" sz="1600" dirty="0">
              <a:solidFill>
                <a:schemeClr val="bg2">
                  <a:lumMod val="10000"/>
                </a:schemeClr>
              </a:solidFill>
            </a:endParaRPr>
          </a:p>
          <a:p>
            <a:pPr>
              <a:spcBef>
                <a:spcPts val="600"/>
              </a:spcBef>
            </a:pPr>
            <a:r>
              <a:rPr lang="ru-RU" sz="1600" dirty="0">
                <a:solidFill>
                  <a:schemeClr val="bg2">
                    <a:lumMod val="10000"/>
                  </a:schemeClr>
                </a:solidFill>
              </a:rPr>
              <a:t>Можно ли отказаться от цифровизации?</a:t>
            </a:r>
          </a:p>
          <a:p>
            <a:pPr>
              <a:spcBef>
                <a:spcPts val="600"/>
              </a:spcBef>
            </a:pPr>
            <a:endParaRPr lang="ru-RU" sz="1600" dirty="0">
              <a:solidFill>
                <a:schemeClr val="bg2">
                  <a:lumMod val="10000"/>
                </a:schemeClr>
              </a:solidFill>
            </a:endParaRPr>
          </a:p>
          <a:p>
            <a:pPr>
              <a:spcBef>
                <a:spcPts val="600"/>
              </a:spcBef>
            </a:pPr>
            <a:endParaRPr lang="ru-RU" sz="1600" dirty="0">
              <a:solidFill>
                <a:schemeClr val="bg2">
                  <a:lumMod val="10000"/>
                </a:schemeClr>
              </a:solidFill>
            </a:endParaRPr>
          </a:p>
          <a:p>
            <a:pPr>
              <a:spcBef>
                <a:spcPts val="600"/>
              </a:spcBef>
            </a:pPr>
            <a:endParaRPr lang="ru-RU" sz="1600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64967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>
            <a:extLst>
              <a:ext uri="{FF2B5EF4-FFF2-40B4-BE49-F238E27FC236}">
                <a16:creationId xmlns:a16="http://schemas.microsoft.com/office/drawing/2014/main" id="{5E33704E-784D-4595-A206-42246C2143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digital4food.ru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9D5B6EE-2C80-4E71-B8AB-1431C14AD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599" y="6356350"/>
            <a:ext cx="6088811" cy="365125"/>
          </a:xfrm>
        </p:spPr>
        <p:txBody>
          <a:bodyPr/>
          <a:lstStyle/>
          <a:p>
            <a:r>
              <a:rPr lang="ru-RU" b="1" dirty="0">
                <a:solidFill>
                  <a:schemeClr val="accent3"/>
                </a:solidFill>
              </a:rPr>
              <a:t>Развитие пищевой отрасли в условиях турбулентной экономики</a:t>
            </a:r>
            <a:endParaRPr lang="ru-RU" dirty="0">
              <a:solidFill>
                <a:schemeClr val="accent3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1DB19A2-7936-43F2-92C9-B0A6D8D3F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5DCAF-F699-4FB1-B131-CA6CD9700E0C}" type="slidenum">
              <a:rPr lang="ru-RU" smtClean="0"/>
              <a:t>3</a:t>
            </a:fld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4F0B864-E3AA-4DB5-8ED7-A2284A183B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846"/>
          <a:stretch/>
        </p:blipFill>
        <p:spPr>
          <a:xfrm rot="5400000">
            <a:off x="-2865121" y="3406139"/>
            <a:ext cx="6858000" cy="4571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F9DBF8E-3E6C-416E-98CC-AEDCCB093D14}"/>
              </a:ext>
            </a:extLst>
          </p:cNvPr>
          <p:cNvSpPr txBox="1"/>
          <p:nvPr/>
        </p:nvSpPr>
        <p:spPr>
          <a:xfrm>
            <a:off x="6096000" y="728663"/>
            <a:ext cx="525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3600" b="1" dirty="0">
                <a:solidFill>
                  <a:schemeClr val="bg2">
                    <a:lumMod val="10000"/>
                  </a:schemeClr>
                </a:solidFill>
              </a:rPr>
              <a:t>Спикер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37953E1-1BA5-4546-9E9E-D3987CACAE58}"/>
              </a:ext>
            </a:extLst>
          </p:cNvPr>
          <p:cNvSpPr txBox="1"/>
          <p:nvPr/>
        </p:nvSpPr>
        <p:spPr>
          <a:xfrm>
            <a:off x="6096000" y="2174808"/>
            <a:ext cx="5257800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2000" dirty="0">
                <a:solidFill>
                  <a:schemeClr val="bg2">
                    <a:lumMod val="10000"/>
                  </a:schemeClr>
                </a:solidFill>
              </a:rPr>
              <a:t>Дмитрий Востриков</a:t>
            </a:r>
          </a:p>
          <a:p>
            <a:pPr>
              <a:spcBef>
                <a:spcPts val="600"/>
              </a:spcBef>
            </a:pPr>
            <a:endParaRPr lang="ru-RU" sz="2000" dirty="0">
              <a:solidFill>
                <a:schemeClr val="bg2">
                  <a:lumMod val="10000"/>
                </a:schemeClr>
              </a:solidFill>
            </a:endParaRPr>
          </a:p>
          <a:p>
            <a:pPr>
              <a:spcBef>
                <a:spcPts val="600"/>
              </a:spcBef>
            </a:pPr>
            <a:r>
              <a:rPr lang="ru-RU" sz="1600" dirty="0">
                <a:solidFill>
                  <a:schemeClr val="bg2">
                    <a:lumMod val="10000"/>
                  </a:schemeClr>
                </a:solidFill>
              </a:rPr>
              <a:t>Исполнительный директор Ассоциации производителей и поставщиков продовольственных товаров «</a:t>
            </a:r>
            <a:r>
              <a:rPr lang="ru-RU" sz="1600" dirty="0" err="1">
                <a:solidFill>
                  <a:schemeClr val="bg2">
                    <a:lumMod val="10000"/>
                  </a:schemeClr>
                </a:solidFill>
              </a:rPr>
              <a:t>Руспродсоюз</a:t>
            </a:r>
            <a:r>
              <a:rPr lang="ru-RU" sz="1600" dirty="0">
                <a:solidFill>
                  <a:schemeClr val="bg2">
                    <a:lumMod val="10000"/>
                  </a:schemeClr>
                </a:solidFill>
              </a:rPr>
              <a:t>»</a:t>
            </a:r>
          </a:p>
          <a:p>
            <a:pPr>
              <a:spcBef>
                <a:spcPts val="600"/>
              </a:spcBef>
            </a:pPr>
            <a:endParaRPr lang="ru-RU" sz="1600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572AD94-F86F-5709-24E0-BE6BB8960C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894" y="1731852"/>
            <a:ext cx="3779012" cy="3779012"/>
          </a:xfrm>
          <a:prstGeom prst="rect">
            <a:avLst/>
          </a:prstGeom>
        </p:spPr>
      </p:pic>
      <p:pic>
        <p:nvPicPr>
          <p:cNvPr id="10" name="object 5">
            <a:extLst>
              <a:ext uri="{FF2B5EF4-FFF2-40B4-BE49-F238E27FC236}">
                <a16:creationId xmlns:a16="http://schemas.microsoft.com/office/drawing/2014/main" id="{D5198316-4141-44F6-BE0F-4F5C1E0FBEF7}"/>
              </a:ext>
            </a:extLst>
          </p:cNvPr>
          <p:cNvPicPr/>
          <p:nvPr/>
        </p:nvPicPr>
        <p:blipFill rotWithShape="1">
          <a:blip r:embed="rId4" cstate="print"/>
          <a:srcRect l="19220" t="29209" r="19922" b="8599"/>
          <a:stretch/>
        </p:blipFill>
        <p:spPr>
          <a:xfrm>
            <a:off x="6096000" y="4098412"/>
            <a:ext cx="1705855" cy="2005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6284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>
            <a:extLst>
              <a:ext uri="{FF2B5EF4-FFF2-40B4-BE49-F238E27FC236}">
                <a16:creationId xmlns:a16="http://schemas.microsoft.com/office/drawing/2014/main" id="{5E33704E-784D-4595-A206-42246C2143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digital4food.ru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9D5B6EE-2C80-4E71-B8AB-1431C14AD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599" y="6356350"/>
            <a:ext cx="6184899" cy="365125"/>
          </a:xfrm>
        </p:spPr>
        <p:txBody>
          <a:bodyPr/>
          <a:lstStyle/>
          <a:p>
            <a:r>
              <a:rPr lang="ru-RU" b="1" dirty="0">
                <a:solidFill>
                  <a:schemeClr val="accent3"/>
                </a:solidFill>
              </a:rPr>
              <a:t>Развитие пищевой отрасли в условиях турбулентной экономики</a:t>
            </a:r>
            <a:endParaRPr lang="ru-RU" dirty="0">
              <a:solidFill>
                <a:schemeClr val="accent3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1DB19A2-7936-43F2-92C9-B0A6D8D3F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5DCAF-F699-4FB1-B131-CA6CD9700E0C}" type="slidenum">
              <a:rPr lang="ru-RU" smtClean="0"/>
              <a:t>4</a:t>
            </a:fld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4F0B864-E3AA-4DB5-8ED7-A2284A183B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098"/>
          <a:stretch/>
        </p:blipFill>
        <p:spPr>
          <a:xfrm rot="5400000">
            <a:off x="-3153568" y="3153568"/>
            <a:ext cx="6858000" cy="55086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F9DBF8E-3E6C-416E-98CC-AEDCCB093D14}"/>
              </a:ext>
            </a:extLst>
          </p:cNvPr>
          <p:cNvSpPr txBox="1"/>
          <p:nvPr/>
        </p:nvSpPr>
        <p:spPr>
          <a:xfrm>
            <a:off x="838200" y="606425"/>
            <a:ext cx="109491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3600" b="1" dirty="0">
                <a:solidFill>
                  <a:schemeClr val="bg2">
                    <a:lumMod val="10000"/>
                  </a:schemeClr>
                </a:solidFill>
              </a:rPr>
              <a:t>Объективная турбулентность последних лет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5CEAAA-D09A-4B48-BFD6-2E1401705800}"/>
              </a:ext>
            </a:extLst>
          </p:cNvPr>
          <p:cNvSpPr txBox="1"/>
          <p:nvPr/>
        </p:nvSpPr>
        <p:spPr>
          <a:xfrm>
            <a:off x="838200" y="1474619"/>
            <a:ext cx="467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2400" dirty="0">
                <a:solidFill>
                  <a:schemeClr val="bg2">
                    <a:lumMod val="10000"/>
                  </a:schemeClr>
                </a:solidFill>
              </a:rPr>
              <a:t>Эпоха перемен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3F0687A-F555-40DD-8B8A-89E8C169FD62}"/>
              </a:ext>
            </a:extLst>
          </p:cNvPr>
          <p:cNvSpPr txBox="1"/>
          <p:nvPr/>
        </p:nvSpPr>
        <p:spPr>
          <a:xfrm>
            <a:off x="838199" y="2770291"/>
            <a:ext cx="4840301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2">
                    <a:lumMod val="10000"/>
                  </a:schemeClr>
                </a:solidFill>
              </a:rPr>
              <a:t>Экономический кризис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2">
                    <a:lumMod val="10000"/>
                  </a:schemeClr>
                </a:solidFill>
              </a:rPr>
              <a:t>Санкции и запреты не взирая на ВТО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2">
                    <a:lumMod val="10000"/>
                  </a:schemeClr>
                </a:solidFill>
              </a:rPr>
              <a:t>Пандемия и международная торговля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2">
                    <a:lumMod val="10000"/>
                  </a:schemeClr>
                </a:solidFill>
              </a:rPr>
              <a:t>Вооруженные конфликты и ограничения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2">
                    <a:lumMod val="10000"/>
                  </a:schemeClr>
                </a:solidFill>
              </a:rPr>
              <a:t>Геополитическая напряженность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2">
                    <a:lumMod val="10000"/>
                  </a:schemeClr>
                </a:solidFill>
              </a:rPr>
              <a:t>Неопределённость нарастает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9B2F5D3D-7909-4558-89D6-BEA2F4BCED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13" r="1759" b="11759"/>
          <a:stretch/>
        </p:blipFill>
        <p:spPr bwMode="auto">
          <a:xfrm>
            <a:off x="6034408" y="1868735"/>
            <a:ext cx="5152384" cy="3757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2873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>
            <a:extLst>
              <a:ext uri="{FF2B5EF4-FFF2-40B4-BE49-F238E27FC236}">
                <a16:creationId xmlns:a16="http://schemas.microsoft.com/office/drawing/2014/main" id="{5E33704E-784D-4595-A206-42246C2143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digital4food.ru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9D5B6EE-2C80-4E71-B8AB-1431C14AD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599" y="6356350"/>
            <a:ext cx="6184899" cy="365125"/>
          </a:xfrm>
        </p:spPr>
        <p:txBody>
          <a:bodyPr/>
          <a:lstStyle/>
          <a:p>
            <a:r>
              <a:rPr lang="ru-RU" b="1" dirty="0">
                <a:solidFill>
                  <a:schemeClr val="accent3"/>
                </a:solidFill>
              </a:rPr>
              <a:t>Развитие пищевой отрасли в условиях турбулентной экономики</a:t>
            </a:r>
            <a:endParaRPr lang="ru-RU" dirty="0">
              <a:solidFill>
                <a:schemeClr val="accent3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1DB19A2-7936-43F2-92C9-B0A6D8D3F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5DCAF-F699-4FB1-B131-CA6CD9700E0C}" type="slidenum">
              <a:rPr lang="ru-RU" smtClean="0"/>
              <a:t>5</a:t>
            </a:fld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4F0B864-E3AA-4DB5-8ED7-A2284A183B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098"/>
          <a:stretch/>
        </p:blipFill>
        <p:spPr>
          <a:xfrm rot="5400000">
            <a:off x="-3153568" y="3153568"/>
            <a:ext cx="6858000" cy="55086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F9DBF8E-3E6C-416E-98CC-AEDCCB093D14}"/>
              </a:ext>
            </a:extLst>
          </p:cNvPr>
          <p:cNvSpPr txBox="1"/>
          <p:nvPr/>
        </p:nvSpPr>
        <p:spPr>
          <a:xfrm>
            <a:off x="838200" y="606425"/>
            <a:ext cx="6184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3600" b="1" dirty="0">
                <a:solidFill>
                  <a:schemeClr val="bg2">
                    <a:lumMod val="10000"/>
                  </a:schemeClr>
                </a:solidFill>
              </a:rPr>
              <a:t>Цифровизация в АПК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5CEAAA-D09A-4B48-BFD6-2E1401705800}"/>
              </a:ext>
            </a:extLst>
          </p:cNvPr>
          <p:cNvSpPr txBox="1"/>
          <p:nvPr/>
        </p:nvSpPr>
        <p:spPr>
          <a:xfrm>
            <a:off x="838200" y="1474619"/>
            <a:ext cx="467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2400" dirty="0">
                <a:solidFill>
                  <a:schemeClr val="bg2">
                    <a:lumMod val="10000"/>
                  </a:schemeClr>
                </a:solidFill>
              </a:rPr>
              <a:t>Биг дата в АПК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3F0687A-F555-40DD-8B8A-89E8C169FD62}"/>
              </a:ext>
            </a:extLst>
          </p:cNvPr>
          <p:cNvSpPr txBox="1"/>
          <p:nvPr/>
        </p:nvSpPr>
        <p:spPr>
          <a:xfrm>
            <a:off x="838200" y="2770291"/>
            <a:ext cx="4673600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2">
                    <a:lumMod val="10000"/>
                  </a:schemeClr>
                </a:solidFill>
              </a:rPr>
              <a:t>Границы полей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2">
                    <a:lumMod val="10000"/>
                  </a:schemeClr>
                </a:solidFill>
              </a:rPr>
              <a:t>Качество земель и история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2">
                    <a:lumMod val="10000"/>
                  </a:schemeClr>
                </a:solidFill>
              </a:rPr>
              <a:t>Технологические карты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2">
                    <a:lumMod val="10000"/>
                  </a:schemeClr>
                </a:solidFill>
              </a:rPr>
              <a:t>Контроль агротехнологий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2">
                    <a:lumMod val="10000"/>
                  </a:schemeClr>
                </a:solidFill>
              </a:rPr>
              <a:t>Системы мониторинга техники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2">
                    <a:lumMod val="10000"/>
                  </a:schemeClr>
                </a:solidFill>
              </a:rPr>
              <a:t>Система ГИС «Зерно» </a:t>
            </a:r>
          </a:p>
        </p:txBody>
      </p:sp>
      <p:pic>
        <p:nvPicPr>
          <p:cNvPr id="1026" name="Picture 2" descr="Панорама-Агрохолдинг">
            <a:extLst>
              <a:ext uri="{FF2B5EF4-FFF2-40B4-BE49-F238E27FC236}">
                <a16:creationId xmlns:a16="http://schemas.microsoft.com/office/drawing/2014/main" id="{B987C72F-4F3F-49EF-A7B9-F3840FA582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4143" y="1936435"/>
            <a:ext cx="7198387" cy="3941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64874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>
            <a:extLst>
              <a:ext uri="{FF2B5EF4-FFF2-40B4-BE49-F238E27FC236}">
                <a16:creationId xmlns:a16="http://schemas.microsoft.com/office/drawing/2014/main" id="{5E33704E-784D-4595-A206-42246C2143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digital4food.ru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9D5B6EE-2C80-4E71-B8AB-1431C14AD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599" y="6356350"/>
            <a:ext cx="6184899" cy="365125"/>
          </a:xfrm>
        </p:spPr>
        <p:txBody>
          <a:bodyPr/>
          <a:lstStyle/>
          <a:p>
            <a:r>
              <a:rPr lang="ru-RU" b="1" dirty="0">
                <a:solidFill>
                  <a:schemeClr val="accent3"/>
                </a:solidFill>
              </a:rPr>
              <a:t>Развитие пищевой отрасли в условиях турбулентной экономики</a:t>
            </a:r>
            <a:endParaRPr lang="ru-RU" dirty="0">
              <a:solidFill>
                <a:schemeClr val="accent3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1DB19A2-7936-43F2-92C9-B0A6D8D3F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5DCAF-F699-4FB1-B131-CA6CD9700E0C}" type="slidenum">
              <a:rPr lang="ru-RU" smtClean="0"/>
              <a:t>6</a:t>
            </a:fld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4F0B864-E3AA-4DB5-8ED7-A2284A183B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098"/>
          <a:stretch/>
        </p:blipFill>
        <p:spPr>
          <a:xfrm rot="5400000">
            <a:off x="-3153568" y="3153568"/>
            <a:ext cx="6858000" cy="55086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F9DBF8E-3E6C-416E-98CC-AEDCCB093D14}"/>
              </a:ext>
            </a:extLst>
          </p:cNvPr>
          <p:cNvSpPr txBox="1"/>
          <p:nvPr/>
        </p:nvSpPr>
        <p:spPr>
          <a:xfrm>
            <a:off x="838200" y="606425"/>
            <a:ext cx="6184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3600" b="1" dirty="0">
                <a:solidFill>
                  <a:schemeClr val="bg2">
                    <a:lumMod val="10000"/>
                  </a:schemeClr>
                </a:solidFill>
              </a:rPr>
              <a:t>Цифровизация в АПК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5CEAAA-D09A-4B48-BFD6-2E1401705800}"/>
              </a:ext>
            </a:extLst>
          </p:cNvPr>
          <p:cNvSpPr txBox="1"/>
          <p:nvPr/>
        </p:nvSpPr>
        <p:spPr>
          <a:xfrm>
            <a:off x="838200" y="1474619"/>
            <a:ext cx="467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2400" dirty="0">
                <a:solidFill>
                  <a:schemeClr val="bg2">
                    <a:lumMod val="10000"/>
                  </a:schemeClr>
                </a:solidFill>
              </a:rPr>
              <a:t>Роботизация в АПК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3F0687A-F555-40DD-8B8A-89E8C169FD62}"/>
              </a:ext>
            </a:extLst>
          </p:cNvPr>
          <p:cNvSpPr txBox="1"/>
          <p:nvPr/>
        </p:nvSpPr>
        <p:spPr>
          <a:xfrm>
            <a:off x="838200" y="2770291"/>
            <a:ext cx="46736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2">
                    <a:lumMod val="10000"/>
                  </a:schemeClr>
                </a:solidFill>
              </a:rPr>
              <a:t>Точное земледелие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2">
                    <a:lumMod val="10000"/>
                  </a:schemeClr>
                </a:solidFill>
              </a:rPr>
              <a:t>Автономные технологии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2">
                    <a:lumMod val="10000"/>
                  </a:schemeClr>
                </a:solidFill>
              </a:rPr>
              <a:t>Беспилотная техника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2">
                    <a:lumMod val="10000"/>
                  </a:schemeClr>
                </a:solidFill>
              </a:rPr>
              <a:t>Роботизация с/х работ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2">
                    <a:lumMod val="10000"/>
                  </a:schemeClr>
                </a:solidFill>
              </a:rPr>
              <a:t>Все решения надо просчитывать!!!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CF1B0254-5769-4BB9-99F7-BA47B74AB6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1253" y="1903650"/>
            <a:ext cx="6076950" cy="414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60207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>
            <a:extLst>
              <a:ext uri="{FF2B5EF4-FFF2-40B4-BE49-F238E27FC236}">
                <a16:creationId xmlns:a16="http://schemas.microsoft.com/office/drawing/2014/main" id="{5E33704E-784D-4595-A206-42246C2143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digital4food.ru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9D5B6EE-2C80-4E71-B8AB-1431C14AD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599" y="6356350"/>
            <a:ext cx="6184899" cy="365125"/>
          </a:xfrm>
        </p:spPr>
        <p:txBody>
          <a:bodyPr/>
          <a:lstStyle/>
          <a:p>
            <a:r>
              <a:rPr lang="ru-RU" b="1" dirty="0">
                <a:solidFill>
                  <a:schemeClr val="accent3"/>
                </a:solidFill>
              </a:rPr>
              <a:t>Развитие пищевой отрасли в условиях турбулентной экономики</a:t>
            </a:r>
            <a:endParaRPr lang="ru-RU" dirty="0">
              <a:solidFill>
                <a:schemeClr val="accent3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1DB19A2-7936-43F2-92C9-B0A6D8D3F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5DCAF-F699-4FB1-B131-CA6CD9700E0C}" type="slidenum">
              <a:rPr lang="ru-RU" smtClean="0"/>
              <a:t>7</a:t>
            </a:fld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4F0B864-E3AA-4DB5-8ED7-A2284A183B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098"/>
          <a:stretch/>
        </p:blipFill>
        <p:spPr>
          <a:xfrm rot="5400000">
            <a:off x="-3153568" y="3153568"/>
            <a:ext cx="6858000" cy="55086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F9DBF8E-3E6C-416E-98CC-AEDCCB093D14}"/>
              </a:ext>
            </a:extLst>
          </p:cNvPr>
          <p:cNvSpPr txBox="1"/>
          <p:nvPr/>
        </p:nvSpPr>
        <p:spPr>
          <a:xfrm>
            <a:off x="838200" y="606425"/>
            <a:ext cx="6184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3600" b="1" dirty="0">
                <a:solidFill>
                  <a:schemeClr val="bg2">
                    <a:lumMod val="10000"/>
                  </a:schemeClr>
                </a:solidFill>
              </a:rPr>
              <a:t>Цифровизация в АПК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5CEAAA-D09A-4B48-BFD6-2E1401705800}"/>
              </a:ext>
            </a:extLst>
          </p:cNvPr>
          <p:cNvSpPr txBox="1"/>
          <p:nvPr/>
        </p:nvSpPr>
        <p:spPr>
          <a:xfrm>
            <a:off x="838199" y="1474619"/>
            <a:ext cx="107954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400" dirty="0">
                <a:solidFill>
                  <a:schemeClr val="bg2">
                    <a:lumMod val="10000"/>
                  </a:schemeClr>
                </a:solidFill>
              </a:rPr>
              <a:t>RTK </a:t>
            </a:r>
            <a:r>
              <a:rPr lang="ru-RU" sz="2400" dirty="0">
                <a:solidFill>
                  <a:schemeClr val="bg2">
                    <a:lumMod val="10000"/>
                  </a:schemeClr>
                </a:solidFill>
              </a:rPr>
              <a:t>станции в России – обеспечение точности навигации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B5EE803-823F-425C-A269-E56E94F77A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150" y="2250842"/>
            <a:ext cx="9671649" cy="379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1580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>
            <a:extLst>
              <a:ext uri="{FF2B5EF4-FFF2-40B4-BE49-F238E27FC236}">
                <a16:creationId xmlns:a16="http://schemas.microsoft.com/office/drawing/2014/main" id="{5E33704E-784D-4595-A206-42246C2143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digital4food.ru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9D5B6EE-2C80-4E71-B8AB-1431C14AD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599" y="6356350"/>
            <a:ext cx="6184899" cy="365125"/>
          </a:xfrm>
        </p:spPr>
        <p:txBody>
          <a:bodyPr/>
          <a:lstStyle/>
          <a:p>
            <a:r>
              <a:rPr lang="ru-RU" b="1" dirty="0">
                <a:solidFill>
                  <a:schemeClr val="accent3"/>
                </a:solidFill>
              </a:rPr>
              <a:t>Развитие пищевой отрасли в условиях турбулентной экономики</a:t>
            </a:r>
            <a:endParaRPr lang="ru-RU" dirty="0">
              <a:solidFill>
                <a:schemeClr val="accent3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1DB19A2-7936-43F2-92C9-B0A6D8D3F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5DCAF-F699-4FB1-B131-CA6CD9700E0C}" type="slidenum">
              <a:rPr lang="ru-RU" smtClean="0"/>
              <a:t>8</a:t>
            </a:fld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4F0B864-E3AA-4DB5-8ED7-A2284A183B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098"/>
          <a:stretch/>
        </p:blipFill>
        <p:spPr>
          <a:xfrm rot="5400000">
            <a:off x="-3153568" y="3153568"/>
            <a:ext cx="6858000" cy="55086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F9DBF8E-3E6C-416E-98CC-AEDCCB093D14}"/>
              </a:ext>
            </a:extLst>
          </p:cNvPr>
          <p:cNvSpPr txBox="1"/>
          <p:nvPr/>
        </p:nvSpPr>
        <p:spPr>
          <a:xfrm>
            <a:off x="838200" y="606425"/>
            <a:ext cx="6184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3600" b="1" dirty="0">
                <a:solidFill>
                  <a:schemeClr val="bg2">
                    <a:lumMod val="10000"/>
                  </a:schemeClr>
                </a:solidFill>
              </a:rPr>
              <a:t>Цифровизация в ПП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5CEAAA-D09A-4B48-BFD6-2E1401705800}"/>
              </a:ext>
            </a:extLst>
          </p:cNvPr>
          <p:cNvSpPr txBox="1"/>
          <p:nvPr/>
        </p:nvSpPr>
        <p:spPr>
          <a:xfrm>
            <a:off x="838200" y="1474619"/>
            <a:ext cx="467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2400" dirty="0">
                <a:solidFill>
                  <a:schemeClr val="bg2">
                    <a:lumMod val="10000"/>
                  </a:schemeClr>
                </a:solidFill>
              </a:rPr>
              <a:t>Биг дата в ПП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3F0687A-F555-40DD-8B8A-89E8C169FD62}"/>
              </a:ext>
            </a:extLst>
          </p:cNvPr>
          <p:cNvSpPr txBox="1"/>
          <p:nvPr/>
        </p:nvSpPr>
        <p:spPr>
          <a:xfrm>
            <a:off x="838200" y="2770291"/>
            <a:ext cx="329565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2">
                    <a:lumMod val="10000"/>
                  </a:schemeClr>
                </a:solidFill>
              </a:rPr>
              <a:t>Проектирование с ЦД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2">
                    <a:lumMod val="10000"/>
                  </a:schemeClr>
                </a:solidFill>
              </a:rPr>
              <a:t>Роботизация производства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2">
                    <a:lumMod val="10000"/>
                  </a:schemeClr>
                </a:solidFill>
              </a:rPr>
              <a:t>Контроль тех процесса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2">
                    <a:lumMod val="10000"/>
                  </a:schemeClr>
                </a:solidFill>
              </a:rPr>
              <a:t>ГИС «Меркурий»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2">
                    <a:lumMod val="10000"/>
                  </a:schemeClr>
                </a:solidFill>
              </a:rPr>
              <a:t>Система «Честный знак»</a:t>
            </a:r>
          </a:p>
        </p:txBody>
      </p:sp>
      <p:pic>
        <p:nvPicPr>
          <p:cNvPr id="12" name="Picture 4" descr="Крупнейший в Европе роботизированный завод по производству колбас открылся  в Кашире » Информационный портал г. Кашира">
            <a:extLst>
              <a:ext uri="{FF2B5EF4-FFF2-40B4-BE49-F238E27FC236}">
                <a16:creationId xmlns:a16="http://schemas.microsoft.com/office/drawing/2014/main" id="{A54F8691-C21C-4FF5-A65B-69C747ECC8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8506" y="1593001"/>
            <a:ext cx="5901565" cy="4423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10989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>
            <a:extLst>
              <a:ext uri="{FF2B5EF4-FFF2-40B4-BE49-F238E27FC236}">
                <a16:creationId xmlns:a16="http://schemas.microsoft.com/office/drawing/2014/main" id="{5E33704E-784D-4595-A206-42246C2143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digital4food.ru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9D5B6EE-2C80-4E71-B8AB-1431C14AD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599" y="6356350"/>
            <a:ext cx="6184899" cy="365125"/>
          </a:xfrm>
        </p:spPr>
        <p:txBody>
          <a:bodyPr/>
          <a:lstStyle/>
          <a:p>
            <a:r>
              <a:rPr lang="ru-RU" b="1" dirty="0">
                <a:solidFill>
                  <a:schemeClr val="accent3"/>
                </a:solidFill>
              </a:rPr>
              <a:t>Развитие пищевой отрасли в условиях турбулентной экономики</a:t>
            </a:r>
            <a:endParaRPr lang="ru-RU" dirty="0">
              <a:solidFill>
                <a:schemeClr val="accent3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1DB19A2-7936-43F2-92C9-B0A6D8D3F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5DCAF-F699-4FB1-B131-CA6CD9700E0C}" type="slidenum">
              <a:rPr lang="ru-RU" smtClean="0"/>
              <a:t>9</a:t>
            </a:fld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4F0B864-E3AA-4DB5-8ED7-A2284A183B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098"/>
          <a:stretch/>
        </p:blipFill>
        <p:spPr>
          <a:xfrm rot="5400000">
            <a:off x="-3153568" y="3153568"/>
            <a:ext cx="6858000" cy="55086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F9DBF8E-3E6C-416E-98CC-AEDCCB093D14}"/>
              </a:ext>
            </a:extLst>
          </p:cNvPr>
          <p:cNvSpPr txBox="1"/>
          <p:nvPr/>
        </p:nvSpPr>
        <p:spPr>
          <a:xfrm>
            <a:off x="838200" y="606425"/>
            <a:ext cx="6184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3600" b="1" dirty="0">
                <a:solidFill>
                  <a:schemeClr val="bg2">
                    <a:lumMod val="10000"/>
                  </a:schemeClr>
                </a:solidFill>
              </a:rPr>
              <a:t>Цифровизация в ПП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5CEAAA-D09A-4B48-BFD6-2E1401705800}"/>
              </a:ext>
            </a:extLst>
          </p:cNvPr>
          <p:cNvSpPr txBox="1"/>
          <p:nvPr/>
        </p:nvSpPr>
        <p:spPr>
          <a:xfrm>
            <a:off x="838200" y="1474619"/>
            <a:ext cx="467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2400" dirty="0">
                <a:solidFill>
                  <a:schemeClr val="bg2">
                    <a:lumMod val="10000"/>
                  </a:schemeClr>
                </a:solidFill>
              </a:rPr>
              <a:t>Биг дата в ПП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3F0687A-F555-40DD-8B8A-89E8C169FD62}"/>
              </a:ext>
            </a:extLst>
          </p:cNvPr>
          <p:cNvSpPr txBox="1"/>
          <p:nvPr/>
        </p:nvSpPr>
        <p:spPr>
          <a:xfrm>
            <a:off x="838200" y="2770291"/>
            <a:ext cx="329565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2">
                    <a:lumMod val="10000"/>
                  </a:schemeClr>
                </a:solidFill>
              </a:rPr>
              <a:t>Проектирование с ЦД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2">
                    <a:lumMod val="10000"/>
                  </a:schemeClr>
                </a:solidFill>
              </a:rPr>
              <a:t>Роботизация производства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2">
                    <a:lumMod val="10000"/>
                  </a:schemeClr>
                </a:solidFill>
              </a:rPr>
              <a:t>Контроль тех процесса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2">
                    <a:lumMod val="10000"/>
                  </a:schemeClr>
                </a:solidFill>
              </a:rPr>
              <a:t>ГИС «Меркурий»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2">
                    <a:lumMod val="10000"/>
                  </a:schemeClr>
                </a:solidFill>
              </a:rPr>
              <a:t>Система «Честный знак»</a:t>
            </a:r>
          </a:p>
        </p:txBody>
      </p:sp>
      <p:pic>
        <p:nvPicPr>
          <p:cNvPr id="13" name="Picture 2" descr="Роботизация в России | Политштурм">
            <a:extLst>
              <a:ext uri="{FF2B5EF4-FFF2-40B4-BE49-F238E27FC236}">
                <a16:creationId xmlns:a16="http://schemas.microsoft.com/office/drawing/2014/main" id="{A425E71A-D622-4EE6-8D12-B967F69AB9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8945" y="1868491"/>
            <a:ext cx="7174507" cy="3872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9155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>
            <a:extLst>
              <a:ext uri="{FF2B5EF4-FFF2-40B4-BE49-F238E27FC236}">
                <a16:creationId xmlns:a16="http://schemas.microsoft.com/office/drawing/2014/main" id="{5E33704E-784D-4595-A206-42246C2143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digital4food.ru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9D5B6EE-2C80-4E71-B8AB-1431C14AD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599" y="6356350"/>
            <a:ext cx="6184899" cy="365125"/>
          </a:xfrm>
        </p:spPr>
        <p:txBody>
          <a:bodyPr/>
          <a:lstStyle/>
          <a:p>
            <a:r>
              <a:rPr lang="ru-RU" b="1" dirty="0">
                <a:solidFill>
                  <a:schemeClr val="accent3"/>
                </a:solidFill>
              </a:rPr>
              <a:t>Развитие пищевой отрасли в условиях турбулентной экономики</a:t>
            </a:r>
            <a:endParaRPr lang="ru-RU" dirty="0">
              <a:solidFill>
                <a:schemeClr val="accent3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1DB19A2-7936-43F2-92C9-B0A6D8D3F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5DCAF-F699-4FB1-B131-CA6CD9700E0C}" type="slidenum">
              <a:rPr lang="ru-RU" smtClean="0"/>
              <a:t>10</a:t>
            </a:fld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4F0B864-E3AA-4DB5-8ED7-A2284A183B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098"/>
          <a:stretch/>
        </p:blipFill>
        <p:spPr>
          <a:xfrm rot="5400000">
            <a:off x="-3153568" y="3153568"/>
            <a:ext cx="6858000" cy="55086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F9DBF8E-3E6C-416E-98CC-AEDCCB093D14}"/>
              </a:ext>
            </a:extLst>
          </p:cNvPr>
          <p:cNvSpPr txBox="1"/>
          <p:nvPr/>
        </p:nvSpPr>
        <p:spPr>
          <a:xfrm>
            <a:off x="838200" y="274290"/>
            <a:ext cx="108722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3600" b="1" dirty="0">
                <a:solidFill>
                  <a:schemeClr val="bg2">
                    <a:lumMod val="10000"/>
                  </a:schemeClr>
                </a:solidFill>
              </a:rPr>
              <a:t>Цифровизация можно ли отказаться и быть конкурентоспособным?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5CEAAA-D09A-4B48-BFD6-2E1401705800}"/>
              </a:ext>
            </a:extLst>
          </p:cNvPr>
          <p:cNvSpPr txBox="1"/>
          <p:nvPr/>
        </p:nvSpPr>
        <p:spPr>
          <a:xfrm>
            <a:off x="838200" y="1474619"/>
            <a:ext cx="467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2400" dirty="0">
                <a:solidFill>
                  <a:schemeClr val="bg2">
                    <a:lumMod val="10000"/>
                  </a:schemeClr>
                </a:solidFill>
              </a:rPr>
              <a:t>Сомнительно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3F0687A-F555-40DD-8B8A-89E8C169FD62}"/>
              </a:ext>
            </a:extLst>
          </p:cNvPr>
          <p:cNvSpPr txBox="1"/>
          <p:nvPr/>
        </p:nvSpPr>
        <p:spPr>
          <a:xfrm>
            <a:off x="1306925" y="2813446"/>
            <a:ext cx="9934815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2">
                    <a:lumMod val="10000"/>
                  </a:schemeClr>
                </a:solidFill>
              </a:rPr>
              <a:t>Лендлорды отказавшиеся от цифровых двойников АПК ушли из списка ТОР 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2">
                    <a:lumMod val="10000"/>
                  </a:schemeClr>
                </a:solidFill>
              </a:rPr>
              <a:t>Предприятия ПП уступают место автоматизированным и роботизированным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2">
                    <a:lumMod val="10000"/>
                  </a:schemeClr>
                </a:solidFill>
              </a:rPr>
              <a:t>Государственные системы прослеживаемости лишают субсидий и определяют «незаконный оборот продукции» для тех кто в них не участвует… </a:t>
            </a:r>
          </a:p>
        </p:txBody>
      </p:sp>
    </p:spTree>
    <p:extLst>
      <p:ext uri="{BB962C8B-B14F-4D97-AF65-F5344CB8AC3E}">
        <p14:creationId xmlns:p14="http://schemas.microsoft.com/office/powerpoint/2010/main" val="23206554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1D5DF1-7FF7-4DB7-9AB0-22FE7199AD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79872" y="2235200"/>
            <a:ext cx="9144000" cy="2387600"/>
          </a:xfrm>
        </p:spPr>
        <p:txBody>
          <a:bodyPr anchor="ctr"/>
          <a:lstStyle/>
          <a:p>
            <a:pPr algn="l"/>
            <a:r>
              <a:rPr lang="ru-RU" dirty="0">
                <a:solidFill>
                  <a:schemeClr val="bg1"/>
                </a:solidFill>
              </a:rPr>
              <a:t>Спасибо за внимание!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1DD7B8F-9406-4A77-851D-6AB0ECD351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872" y="678424"/>
            <a:ext cx="1917289" cy="40568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2173768-78DC-48BA-895E-A9E8D6D7F0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0700" y="678424"/>
            <a:ext cx="1531428" cy="529886"/>
          </a:xfrm>
          <a:prstGeom prst="rect">
            <a:avLst/>
          </a:prstGeom>
        </p:spPr>
      </p:pic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9CF91B47-D3F1-4DF0-A5F7-06C71214F090}"/>
              </a:ext>
            </a:extLst>
          </p:cNvPr>
          <p:cNvSpPr txBox="1">
            <a:spLocks/>
          </p:cNvSpPr>
          <p:nvPr/>
        </p:nvSpPr>
        <p:spPr>
          <a:xfrm>
            <a:off x="4954202" y="616324"/>
            <a:ext cx="2669456" cy="5298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>
                <a:solidFill>
                  <a:schemeClr val="bg1"/>
                </a:solidFill>
              </a:rPr>
              <a:t>18 или 19 мая 2023 г.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CFB3EB5-67F4-45E0-AF20-D793B7FE02DD}"/>
              </a:ext>
            </a:extLst>
          </p:cNvPr>
          <p:cNvSpPr txBox="1"/>
          <p:nvPr/>
        </p:nvSpPr>
        <p:spPr>
          <a:xfrm>
            <a:off x="8013290" y="5056736"/>
            <a:ext cx="2998838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600"/>
              </a:spcBef>
            </a:pPr>
            <a:r>
              <a:rPr lang="ru-RU" b="1" dirty="0">
                <a:solidFill>
                  <a:schemeClr val="bg1"/>
                </a:solidFill>
              </a:rPr>
              <a:t>Дмитрий Востриков</a:t>
            </a:r>
          </a:p>
          <a:p>
            <a:pPr algn="r">
              <a:spcBef>
                <a:spcPts val="600"/>
              </a:spcBef>
            </a:pPr>
            <a:r>
              <a:rPr lang="ru-RU" sz="1200" dirty="0">
                <a:solidFill>
                  <a:schemeClr val="bg1"/>
                </a:solidFill>
              </a:rPr>
              <a:t>Исполнительный директор Ассоциации «</a:t>
            </a:r>
            <a:r>
              <a:rPr lang="ru-RU" sz="1200" dirty="0" err="1">
                <a:solidFill>
                  <a:schemeClr val="bg1"/>
                </a:solidFill>
              </a:rPr>
              <a:t>Руспродсоюз</a:t>
            </a:r>
            <a:r>
              <a:rPr lang="ru-RU" sz="1200" dirty="0">
                <a:solidFill>
                  <a:schemeClr val="bg1"/>
                </a:solidFill>
              </a:rPr>
              <a:t>»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A8CAE45-A7F1-430E-83F5-4EDF8B525652}"/>
              </a:ext>
            </a:extLst>
          </p:cNvPr>
          <p:cNvSpPr txBox="1"/>
          <p:nvPr/>
        </p:nvSpPr>
        <p:spPr>
          <a:xfrm>
            <a:off x="1179872" y="5056736"/>
            <a:ext cx="62238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Развитие пищевой отрасли в условиях турбулентной экономики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395138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</TotalTime>
  <Words>382</Words>
  <Application>Microsoft Office PowerPoint</Application>
  <PresentationFormat>Широкоэкранный</PresentationFormat>
  <Paragraphs>95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Century Gothic</vt:lpstr>
      <vt:lpstr>Тема Office</vt:lpstr>
      <vt:lpstr>Развитие пищевой отрасли в условиях турбулентной экономики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доклада</dc:title>
  <dc:creator>Мария Рудалева</dc:creator>
  <cp:lastModifiedBy>Дмитрий Востриков</cp:lastModifiedBy>
  <cp:revision>11</cp:revision>
  <dcterms:created xsi:type="dcterms:W3CDTF">2023-03-29T12:13:11Z</dcterms:created>
  <dcterms:modified xsi:type="dcterms:W3CDTF">2023-05-16T10:57:02Z</dcterms:modified>
</cp:coreProperties>
</file>